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7" r:id="rId3"/>
    <p:sldId id="304" r:id="rId4"/>
    <p:sldId id="303" r:id="rId5"/>
    <p:sldId id="302" r:id="rId6"/>
    <p:sldId id="308" r:id="rId7"/>
    <p:sldId id="310" r:id="rId8"/>
    <p:sldId id="311" r:id="rId9"/>
    <p:sldId id="298" r:id="rId10"/>
    <p:sldId id="305" r:id="rId11"/>
    <p:sldId id="306" r:id="rId12"/>
    <p:sldId id="307" r:id="rId13"/>
    <p:sldId id="300" r:id="rId14"/>
    <p:sldId id="309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01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031975fbb7e310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>
      <p:cViewPr varScale="1">
        <p:scale>
          <a:sx n="100" d="100"/>
          <a:sy n="100" d="100"/>
        </p:scale>
        <p:origin x="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31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97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57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22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045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67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7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48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08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25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D0EA-B10C-4D03-A272-6139FD344265}" type="datetimeFigureOut">
              <a:rPr lang="hr-HR" smtClean="0"/>
              <a:pPr/>
              <a:t>16.10.2023.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0369-C4E5-4498-93D6-7C09ABDB2E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9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bdvin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71810"/>
            <a:ext cx="1071570" cy="173063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29058" y="4071942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6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rial" pitchFamily="34" charset="0"/>
                <a:ea typeface="Architects Daughter"/>
                <a:cs typeface="Architects Daughter"/>
              </a:rPr>
              <a:t>ABD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neva"/>
                <a:ea typeface="Architects Daughter"/>
                <a:cs typeface="Architects Daughter"/>
              </a:rPr>
              <a:t>vin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chitects Daughter"/>
                <a:cs typeface="Architects Daughter"/>
              </a:rPr>
              <a:t> 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d.o.o.</a:t>
            </a:r>
            <a:r>
              <a:rPr kumimoji="0" lang="hr-H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hr-H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hr-HR" dirty="0" smtClean="0">
                <a:latin typeface="Geneva"/>
              </a:rPr>
              <a:t>Klasična linija 1,0L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b="1" dirty="0" smtClean="0">
                <a:latin typeface="Geneva"/>
              </a:rPr>
              <a:t>VENUS VRANAC </a:t>
            </a:r>
            <a:r>
              <a:rPr lang="en-US" b="1" dirty="0" smtClean="0">
                <a:latin typeface="Geneva"/>
              </a:rPr>
              <a:t>1</a:t>
            </a:r>
            <a:r>
              <a:rPr lang="hr-HR" b="1" dirty="0" smtClean="0">
                <a:latin typeface="Geneva"/>
              </a:rPr>
              <a:t>,0</a:t>
            </a:r>
            <a:r>
              <a:rPr lang="en-US" b="1" dirty="0" smtClean="0">
                <a:latin typeface="Geneva"/>
              </a:rPr>
              <a:t>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polusuho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11.5 %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3859892866884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1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76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456 </a:t>
            </a:r>
            <a:r>
              <a:rPr lang="en-US" dirty="0" err="1" smtClean="0">
                <a:latin typeface="Geneva"/>
              </a:rPr>
              <a:t>komada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hr-HR" dirty="0" smtClean="0">
                <a:latin typeface="Geneva"/>
              </a:rPr>
              <a:t>Klasična linija 1,0L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VENUS MUŠKAT BIJELI 1L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bijelo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poluslatko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11.5 %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3859892866808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1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76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456 </a:t>
            </a:r>
            <a:r>
              <a:rPr lang="en-US" dirty="0" err="1" smtClean="0">
                <a:latin typeface="Geneva"/>
              </a:rPr>
              <a:t>komada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hr-HR" dirty="0" smtClean="0">
                <a:latin typeface="Geneva"/>
              </a:rPr>
              <a:t>Klasična linija 1,0L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latin typeface="Geneva"/>
              </a:rPr>
              <a:t>VENUS MUŠKAT HAMBURG 1L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poluslatko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11.5 %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3859892866815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1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76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456 </a:t>
            </a:r>
            <a:r>
              <a:rPr lang="en-US" dirty="0" err="1" smtClean="0">
                <a:latin typeface="Geneva"/>
              </a:rPr>
              <a:t>komada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69" y="2060848"/>
            <a:ext cx="7530707" cy="792088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latin typeface="Geneva"/>
              </a:rPr>
              <a:t> Vinea </a:t>
            </a:r>
            <a:r>
              <a:rPr lang="hr-HR" sz="3200" dirty="0" err="1">
                <a:latin typeface="Geneva"/>
              </a:rPr>
              <a:t>Special</a:t>
            </a:r>
            <a:r>
              <a:rPr lang="hr-HR" sz="3200" dirty="0">
                <a:latin typeface="Geneva"/>
              </a:rPr>
              <a:t> </a:t>
            </a:r>
            <a:r>
              <a:rPr lang="hr-HR" sz="3200" dirty="0" err="1">
                <a:latin typeface="Geneva"/>
              </a:rPr>
              <a:t>Selection</a:t>
            </a:r>
            <a:endParaRPr lang="hr-HR" sz="3200" dirty="0">
              <a:latin typeface="Geneva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0C853E6-3DDB-AA48-B3D7-EA527A0A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025" y="2895600"/>
            <a:ext cx="4741537" cy="2921744"/>
          </a:xfrm>
        </p:spPr>
        <p:txBody>
          <a:bodyPr>
            <a:normAutofit/>
          </a:bodyPr>
          <a:lstStyle/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Izbor visoko kvalitetnih vina za konzumaciju u svakoj prilici.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Pakiranje 0,75L staklo.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</p:txBody>
      </p:sp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8CE593FF-720F-29EF-6B12-2542F60EF5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929066"/>
            <a:ext cx="1643074" cy="246461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364F968-E7F3-68B9-D3C2-473FF510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3929066"/>
            <a:ext cx="1657788" cy="24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B5DAE622-A9B5-6206-E78B-B80D932A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00496" y="3857628"/>
            <a:ext cx="1714512" cy="25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Vinea Vranac 1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821910"/>
            <a:ext cx="1714512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Special Selection linija 0,75L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SPECIAL SELECTION VRANAC 0,75L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5310122001553</a:t>
            </a:r>
            <a:endParaRPr lang="hr-HR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 : 6 x 0,75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75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450 </a:t>
            </a:r>
            <a:r>
              <a:rPr lang="en-US" dirty="0" err="1" smtClean="0">
                <a:latin typeface="Geneva"/>
              </a:rPr>
              <a:t>komada</a:t>
            </a:r>
            <a:r>
              <a:rPr lang="en-US" dirty="0" smtClean="0">
                <a:latin typeface="Geneva"/>
              </a:rPr>
              <a:t> </a:t>
            </a:r>
          </a:p>
          <a:p>
            <a:endParaRPr lang="hr-HR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Special Selection linija 0,75L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SPECIAL SELECTION CABERNET SAUVIGNON 0,75L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5310122001683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 : 6 x 0,75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75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450 </a:t>
            </a:r>
            <a:r>
              <a:rPr lang="en-US" dirty="0" err="1" smtClean="0">
                <a:latin typeface="Geneva"/>
              </a:rPr>
              <a:t>komada</a:t>
            </a:r>
            <a:r>
              <a:rPr lang="en-US" dirty="0" smtClean="0">
                <a:latin typeface="Geneva"/>
              </a:rPr>
              <a:t> </a:t>
            </a:r>
          </a:p>
          <a:p>
            <a:endParaRPr lang="hr-HR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Special Selection linija 0,75L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SPECIAL SELECTION MERLOT 0,75L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5310122001690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 : 6 x 0,75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75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450 </a:t>
            </a:r>
            <a:r>
              <a:rPr lang="en-US" dirty="0" err="1" smtClean="0">
                <a:latin typeface="Geneva"/>
              </a:rPr>
              <a:t>komada</a:t>
            </a:r>
            <a:r>
              <a:rPr lang="en-US" dirty="0" smtClean="0">
                <a:latin typeface="Geneva"/>
              </a:rPr>
              <a:t> </a:t>
            </a:r>
          </a:p>
          <a:p>
            <a:endParaRPr lang="hr-HR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Special Selection linija 0,75L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SPECIAL SELECTION RIESLING 0,75L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bijelo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11.5 %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5310122001010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 : 6 x 0,75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75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450 </a:t>
            </a:r>
            <a:r>
              <a:rPr lang="en-US" dirty="0" err="1" smtClean="0">
                <a:latin typeface="Geneva"/>
              </a:rPr>
              <a:t>komada</a:t>
            </a:r>
            <a:r>
              <a:rPr lang="en-US" dirty="0" smtClean="0">
                <a:latin typeface="Geneva"/>
              </a:rPr>
              <a:t> </a:t>
            </a:r>
          </a:p>
          <a:p>
            <a:endParaRPr lang="hr-HR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Carsko 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en-US" sz="1500" b="1" dirty="0" smtClean="0">
                <a:latin typeface="Geneva"/>
              </a:rPr>
              <a:t>CARSKO VINO </a:t>
            </a:r>
            <a:r>
              <a:rPr lang="hr-HR" sz="1500" b="1" dirty="0" smtClean="0">
                <a:latin typeface="Geneva"/>
              </a:rPr>
              <a:t>VRANAC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2.0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	3859892866839 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hr-HR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Carsko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linija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kvalitetnog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vina</a:t>
            </a:r>
            <a:r>
              <a:rPr lang="en-US" dirty="0" smtClean="0">
                <a:latin typeface="Geneva"/>
              </a:rPr>
              <a:t> u PET </a:t>
            </a:r>
            <a:r>
              <a:rPr lang="en-US" dirty="0" err="1" smtClean="0">
                <a:latin typeface="Geneva"/>
              </a:rPr>
              <a:t>ambalaži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od</a:t>
            </a:r>
            <a:r>
              <a:rPr lang="en-US" dirty="0" smtClean="0">
                <a:latin typeface="Geneva"/>
              </a:rPr>
              <a:t> 2,0L.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Organoleptički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i </a:t>
            </a:r>
            <a:r>
              <a:rPr lang="en-US" dirty="0" err="1" smtClean="0">
                <a:latin typeface="Geneva"/>
              </a:rPr>
              <a:t>ukusno</a:t>
            </a:r>
            <a:r>
              <a:rPr lang="en-US" dirty="0" smtClean="0">
                <a:latin typeface="Geneva"/>
              </a:rPr>
              <a:t> vino je </a:t>
            </a:r>
            <a:r>
              <a:rPr lang="en-US" dirty="0" err="1" smtClean="0">
                <a:latin typeface="Geneva"/>
              </a:rPr>
              <a:t>dosta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kvalitenije</a:t>
            </a:r>
            <a:r>
              <a:rPr lang="en-US" dirty="0" smtClean="0">
                <a:latin typeface="Geneva"/>
              </a:rPr>
              <a:t> od </a:t>
            </a:r>
            <a:r>
              <a:rPr lang="en-US" dirty="0" err="1" smtClean="0">
                <a:latin typeface="Geneva"/>
              </a:rPr>
              <a:t>ostatka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konkurencije</a:t>
            </a:r>
            <a:r>
              <a:rPr lang="en-US" dirty="0" smtClean="0">
                <a:latin typeface="Geneva"/>
              </a:rPr>
              <a:t>.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Pozornost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posvećena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ambalaži</a:t>
            </a:r>
            <a:r>
              <a:rPr lang="en-US" dirty="0" smtClean="0">
                <a:latin typeface="Geneva"/>
              </a:rPr>
              <a:t>, </a:t>
            </a:r>
            <a:r>
              <a:rPr lang="en-US" dirty="0" err="1" smtClean="0">
                <a:latin typeface="Geneva"/>
              </a:rPr>
              <a:t>gdje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boca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od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kvalitetnije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plastike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dizajniranim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dodatno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učvršćenim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dijelom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za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lakše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točenje</a:t>
            </a:r>
            <a:r>
              <a:rPr lang="en-US" dirty="0" smtClean="0">
                <a:latin typeface="Geneva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Carsko 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en-US" sz="1500" b="1" dirty="0" smtClean="0">
                <a:latin typeface="Geneva"/>
              </a:rPr>
              <a:t>CARSKO VINO </a:t>
            </a:r>
            <a:r>
              <a:rPr lang="hr-HR" sz="1500" b="1" dirty="0" smtClean="0">
                <a:latin typeface="Geneva"/>
              </a:rPr>
              <a:t>GRAŠEVINA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bijelo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	38598928668</a:t>
            </a:r>
            <a:r>
              <a:rPr lang="hr-HR" dirty="0" smtClean="0">
                <a:latin typeface="Geneva"/>
              </a:rPr>
              <a:t>22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hr-HR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Carsko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linija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kvalitetnog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vina</a:t>
            </a:r>
            <a:r>
              <a:rPr lang="en-US" dirty="0" smtClean="0">
                <a:latin typeface="Geneva"/>
              </a:rPr>
              <a:t> u PET </a:t>
            </a:r>
            <a:r>
              <a:rPr lang="en-US" dirty="0" err="1" smtClean="0">
                <a:latin typeface="Geneva"/>
              </a:rPr>
              <a:t>ambalaži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od</a:t>
            </a:r>
            <a:r>
              <a:rPr lang="en-US" dirty="0" smtClean="0">
                <a:latin typeface="Geneva"/>
              </a:rPr>
              <a:t> 2,0L.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Organoleptički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i 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ukusno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dosta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kvalitenije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od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ostatka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konkurencije</a:t>
            </a:r>
            <a:r>
              <a:rPr lang="en-US" dirty="0" smtClean="0">
                <a:latin typeface="Geneva"/>
              </a:rPr>
              <a:t>.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Pozornost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posvećena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ambalaži</a:t>
            </a:r>
            <a:r>
              <a:rPr lang="en-US" dirty="0" smtClean="0">
                <a:latin typeface="Geneva"/>
              </a:rPr>
              <a:t>, </a:t>
            </a:r>
            <a:r>
              <a:rPr lang="en-US" dirty="0" err="1" smtClean="0">
                <a:latin typeface="Geneva"/>
              </a:rPr>
              <a:t>gdje</a:t>
            </a:r>
            <a:r>
              <a:rPr lang="en-US" dirty="0" smtClean="0">
                <a:latin typeface="Geneva"/>
              </a:rPr>
              <a:t> je </a:t>
            </a:r>
            <a:r>
              <a:rPr lang="en-US" dirty="0" err="1" smtClean="0">
                <a:latin typeface="Geneva"/>
              </a:rPr>
              <a:t>boca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od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kvalitetnije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plastike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dizajniranim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dodatno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učvršćenim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dijelom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za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lakše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točenje</a:t>
            </a:r>
            <a:r>
              <a:rPr lang="en-US" dirty="0" smtClean="0">
                <a:latin typeface="Geneva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7CE39B6-A4A8-2A51-22D3-39180B38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18916"/>
            <a:ext cx="3839528" cy="542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685800">
              <a:lnSpc>
                <a:spcPct val="90000"/>
              </a:lnSpc>
            </a:pPr>
            <a:r>
              <a:rPr lang="hr-HR" sz="3000" dirty="0" smtClean="0">
                <a:latin typeface="Geneva"/>
                <a:cs typeface="Geneva"/>
              </a:rPr>
              <a:t>ABD vin d.o.o.</a:t>
            </a:r>
            <a:endParaRPr lang="en-US" sz="3000" dirty="0">
              <a:latin typeface="Geneva"/>
              <a:cs typeface="Geneva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E56CA522-7ED8-74B6-6EE1-53C82ACB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7" y="2714619"/>
            <a:ext cx="5786478" cy="3214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400" dirty="0" smtClean="0">
                <a:latin typeface="Geneva"/>
              </a:rPr>
              <a:t>Poštovani </a:t>
            </a:r>
            <a:r>
              <a:rPr lang="en-US" sz="1400" dirty="0" err="1" smtClean="0">
                <a:latin typeface="Geneva"/>
              </a:rPr>
              <a:t>partneri</a:t>
            </a:r>
            <a:r>
              <a:rPr lang="en-US" sz="1400" dirty="0" smtClean="0">
                <a:latin typeface="Geneva"/>
              </a:rPr>
              <a:t>,</a:t>
            </a:r>
          </a:p>
          <a:p>
            <a:r>
              <a:rPr lang="en-US" sz="1400" dirty="0" smtClean="0">
                <a:latin typeface="Geneva"/>
              </a:rPr>
              <a:t> </a:t>
            </a:r>
          </a:p>
          <a:p>
            <a:r>
              <a:rPr lang="en-US" sz="1400" dirty="0" err="1" smtClean="0">
                <a:latin typeface="Geneva"/>
              </a:rPr>
              <a:t>Tvrtka</a:t>
            </a:r>
            <a:r>
              <a:rPr lang="en-US" sz="1400" dirty="0" smtClean="0">
                <a:latin typeface="Geneva"/>
              </a:rPr>
              <a:t> ABD </a:t>
            </a:r>
            <a:r>
              <a:rPr lang="en-US" sz="1400" dirty="0" err="1" smtClean="0">
                <a:latin typeface="Geneva"/>
              </a:rPr>
              <a:t>vin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d.o.o</a:t>
            </a:r>
            <a:r>
              <a:rPr lang="en-US" sz="1400" dirty="0" smtClean="0">
                <a:latin typeface="Geneva"/>
              </a:rPr>
              <a:t>., </a:t>
            </a:r>
            <a:r>
              <a:rPr lang="en-US" sz="1400" dirty="0" err="1" smtClean="0">
                <a:latin typeface="Geneva"/>
              </a:rPr>
              <a:t>dugogodišnji</a:t>
            </a:r>
            <a:r>
              <a:rPr lang="en-US" sz="1400" dirty="0" smtClean="0">
                <a:latin typeface="Geneva"/>
              </a:rPr>
              <a:t> </a:t>
            </a:r>
            <a:r>
              <a:rPr lang="hr-HR" sz="1400" dirty="0" smtClean="0">
                <a:latin typeface="Geneva"/>
              </a:rPr>
              <a:t>je </a:t>
            </a:r>
            <a:r>
              <a:rPr lang="en-US" sz="1400" dirty="0" err="1" smtClean="0">
                <a:latin typeface="Geneva"/>
              </a:rPr>
              <a:t>dobavljač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kvalitetnih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vina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iz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Sjeverne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Makedonije</a:t>
            </a:r>
            <a:r>
              <a:rPr lang="en-US" sz="1400" dirty="0" smtClean="0">
                <a:latin typeface="Geneva"/>
              </a:rPr>
              <a:t>.</a:t>
            </a:r>
            <a:endParaRPr lang="hr-HR" sz="1400" dirty="0" smtClean="0">
              <a:latin typeface="Geneva"/>
            </a:endParaRPr>
          </a:p>
          <a:p>
            <a:r>
              <a:rPr lang="hr-HR" sz="1400" dirty="0" smtClean="0">
                <a:latin typeface="Geneva"/>
              </a:rPr>
              <a:t>Ovom prezentacijom željeli bismo Vam predstaviti naš asortiman.</a:t>
            </a:r>
          </a:p>
          <a:p>
            <a:endParaRPr lang="en-US" sz="1400" dirty="0" smtClean="0">
              <a:latin typeface="Geneva"/>
            </a:endParaRPr>
          </a:p>
          <a:p>
            <a:r>
              <a:rPr lang="en-US" sz="1400" dirty="0" err="1" smtClean="0">
                <a:latin typeface="Geneva"/>
              </a:rPr>
              <a:t>Za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sve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informacije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slobodno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nam</a:t>
            </a:r>
            <a:r>
              <a:rPr lang="en-US" sz="1400" dirty="0" smtClean="0">
                <a:latin typeface="Geneva"/>
              </a:rPr>
              <a:t> se </a:t>
            </a:r>
            <a:r>
              <a:rPr lang="en-US" sz="1400" dirty="0" err="1" smtClean="0">
                <a:latin typeface="Geneva"/>
              </a:rPr>
              <a:t>obratite</a:t>
            </a:r>
            <a:r>
              <a:rPr lang="en-US" sz="1400" dirty="0" smtClean="0">
                <a:latin typeface="Geneva"/>
              </a:rPr>
              <a:t> </a:t>
            </a:r>
            <a:r>
              <a:rPr lang="en-US" sz="1400" dirty="0" err="1" smtClean="0">
                <a:latin typeface="Geneva"/>
              </a:rPr>
              <a:t>na</a:t>
            </a:r>
            <a:r>
              <a:rPr lang="en-US" sz="1400" dirty="0" smtClean="0">
                <a:latin typeface="Geneva"/>
              </a:rPr>
              <a:t> mail:</a:t>
            </a:r>
          </a:p>
          <a:p>
            <a:r>
              <a:rPr lang="en-US" sz="1400" dirty="0" smtClean="0">
                <a:latin typeface="Geneva"/>
                <a:hlinkClick r:id="rId3"/>
              </a:rPr>
              <a:t>info@abdvin.hr</a:t>
            </a:r>
            <a:endParaRPr lang="hr-HR" sz="1400" dirty="0" smtClean="0">
              <a:latin typeface="Geneva"/>
            </a:endParaRPr>
          </a:p>
          <a:p>
            <a:endParaRPr lang="hr-HR" sz="1400" dirty="0">
              <a:latin typeface="Geneva"/>
            </a:endParaRPr>
          </a:p>
          <a:p>
            <a:r>
              <a:rPr lang="en-US" sz="1400" dirty="0" err="1">
                <a:latin typeface="Geneva"/>
              </a:rPr>
              <a:t>Cijene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su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izražene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na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paritetu</a:t>
            </a:r>
            <a:r>
              <a:rPr lang="en-US" sz="1400" dirty="0">
                <a:latin typeface="Geneva"/>
              </a:rPr>
              <a:t> FCO </a:t>
            </a:r>
            <a:r>
              <a:rPr lang="en-US" sz="1400" dirty="0" err="1">
                <a:latin typeface="Geneva"/>
              </a:rPr>
              <a:t>centralno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skladište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kupca</a:t>
            </a:r>
            <a:r>
              <a:rPr lang="en-US" sz="1400" dirty="0">
                <a:latin typeface="Geneva"/>
              </a:rPr>
              <a:t>.</a:t>
            </a:r>
          </a:p>
          <a:p>
            <a:endParaRPr lang="en-US" sz="1400" dirty="0">
              <a:latin typeface="Geneva"/>
            </a:endParaRPr>
          </a:p>
          <a:p>
            <a:r>
              <a:rPr lang="en-US" sz="1400" dirty="0" err="1">
                <a:latin typeface="Geneva"/>
              </a:rPr>
              <a:t>Minimalna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narudžba</a:t>
            </a:r>
            <a:r>
              <a:rPr lang="en-US" sz="1400" dirty="0">
                <a:latin typeface="Geneva"/>
              </a:rPr>
              <a:t> je 1 </a:t>
            </a:r>
            <a:r>
              <a:rPr lang="en-US" sz="1400" dirty="0" err="1">
                <a:latin typeface="Geneva"/>
              </a:rPr>
              <a:t>paleta</a:t>
            </a:r>
            <a:r>
              <a:rPr lang="en-US" sz="1400" dirty="0">
                <a:latin typeface="Geneva"/>
              </a:rPr>
              <a:t>.</a:t>
            </a:r>
          </a:p>
          <a:p>
            <a:endParaRPr lang="en-US" sz="1400" dirty="0">
              <a:latin typeface="Geneva"/>
            </a:endParaRPr>
          </a:p>
          <a:p>
            <a:r>
              <a:rPr lang="en-US" sz="1400" dirty="0" err="1">
                <a:latin typeface="Geneva"/>
              </a:rPr>
              <a:t>Za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volumenski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veće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narudžbe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odobravamo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dodatni</a:t>
            </a:r>
            <a:r>
              <a:rPr lang="en-US" sz="1400" dirty="0">
                <a:latin typeface="Geneva"/>
              </a:rPr>
              <a:t> </a:t>
            </a:r>
            <a:r>
              <a:rPr lang="en-US" sz="1400" dirty="0" err="1">
                <a:latin typeface="Geneva"/>
              </a:rPr>
              <a:t>popust</a:t>
            </a:r>
            <a:r>
              <a:rPr lang="en-US" sz="1400" dirty="0">
                <a:latin typeface="Geneva"/>
              </a:rPr>
              <a:t>.</a:t>
            </a:r>
            <a:endParaRPr lang="en-US" sz="1400" dirty="0" smtClean="0">
              <a:latin typeface="Geneva"/>
            </a:endParaRPr>
          </a:p>
          <a:p>
            <a:r>
              <a:rPr lang="en-US" sz="1400" dirty="0" smtClean="0">
                <a:latin typeface="Geneva"/>
              </a:rPr>
              <a:t> </a:t>
            </a:r>
          </a:p>
          <a:p>
            <a:pPr marL="171450" indent="-171450" defTabSz="685800">
              <a:buFontTx/>
              <a:buChar char="-"/>
            </a:pPr>
            <a:endParaRPr lang="en-US" sz="1050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850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GRAŠEVINA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bijelo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3859892866860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73052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VRANAC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crno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1.5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5310140009388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ROYAL BIJELO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bijelo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5319990776457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2,0L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ROYAL CRNO </a:t>
            </a:r>
            <a:r>
              <a:rPr lang="en-US" sz="1500" b="1" dirty="0" smtClean="0">
                <a:latin typeface="Geneva"/>
              </a:rPr>
              <a:t>2,0L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crno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5319990776501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2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64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384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3,0L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GRAŠEVINA 3</a:t>
            </a:r>
            <a:r>
              <a:rPr lang="en-US" sz="1500" b="1" dirty="0" smtClean="0">
                <a:latin typeface="Geneva"/>
              </a:rPr>
              <a:t>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bijelo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3859892866853 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</a:t>
            </a:r>
            <a:r>
              <a:rPr lang="hr-HR" dirty="0" smtClean="0">
                <a:latin typeface="Geneva"/>
              </a:rPr>
              <a:t>3,0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</a:t>
            </a:r>
            <a:r>
              <a:rPr lang="hr-HR" dirty="0" smtClean="0">
                <a:latin typeface="Geneva"/>
              </a:rPr>
              <a:t>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240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3,0L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VRANAC 3</a:t>
            </a:r>
            <a:r>
              <a:rPr lang="en-US" sz="1500" b="1" dirty="0" smtClean="0">
                <a:latin typeface="Geneva"/>
              </a:rPr>
              <a:t>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crno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1.5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3859894110206 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</a:t>
            </a:r>
            <a:r>
              <a:rPr lang="hr-HR" dirty="0" smtClean="0">
                <a:latin typeface="Geneva"/>
              </a:rPr>
              <a:t>3,0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</a:t>
            </a:r>
            <a:r>
              <a:rPr lang="hr-HR" dirty="0" smtClean="0">
                <a:latin typeface="Geneva"/>
              </a:rPr>
              <a:t>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240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3,0L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FIESTA BIJELO 3</a:t>
            </a:r>
            <a:r>
              <a:rPr lang="en-US" sz="1500" b="1" dirty="0" smtClean="0">
                <a:latin typeface="Geneva"/>
              </a:rPr>
              <a:t>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bijelo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1.0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5319990776419  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6 x </a:t>
            </a:r>
            <a:r>
              <a:rPr lang="hr-HR" dirty="0" smtClean="0">
                <a:latin typeface="Geneva"/>
              </a:rPr>
              <a:t>3,0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</a:t>
            </a:r>
            <a:r>
              <a:rPr lang="hr-HR" dirty="0" smtClean="0">
                <a:latin typeface="Geneva"/>
              </a:rPr>
              <a:t>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240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Geneva"/>
              </a:rPr>
              <a:t>Vino 5,0L PET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3902074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sz="1500" b="1" dirty="0" smtClean="0">
                <a:latin typeface="Geneva"/>
              </a:rPr>
              <a:t>VRANAC 5</a:t>
            </a:r>
            <a:r>
              <a:rPr lang="en-US" sz="1500" b="1" dirty="0" smtClean="0">
                <a:latin typeface="Geneva"/>
              </a:rPr>
              <a:t>,0L PET</a:t>
            </a:r>
            <a:endParaRPr lang="en-US" sz="1500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hr-HR" dirty="0" smtClean="0">
                <a:latin typeface="Geneva"/>
              </a:rPr>
              <a:t> crno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</a:t>
            </a:r>
            <a:r>
              <a:rPr lang="hr-HR" dirty="0" smtClean="0">
                <a:latin typeface="Geneva"/>
              </a:rPr>
              <a:t>1.5</a:t>
            </a:r>
            <a:r>
              <a:rPr lang="en-US" dirty="0" smtClean="0">
                <a:latin typeface="Geneva"/>
              </a:rPr>
              <a:t>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3859894110237</a:t>
            </a:r>
          </a:p>
          <a:p>
            <a:r>
              <a:rPr lang="en-US" dirty="0" err="1" smtClean="0">
                <a:latin typeface="Geneva"/>
              </a:rPr>
              <a:t>Plastična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folija</a:t>
            </a:r>
            <a:r>
              <a:rPr lang="en-US" dirty="0" smtClean="0">
                <a:latin typeface="Geneva"/>
              </a:rPr>
              <a:t>: </a:t>
            </a:r>
            <a:r>
              <a:rPr lang="hr-HR" dirty="0" smtClean="0">
                <a:latin typeface="Geneva"/>
              </a:rPr>
              <a:t>2</a:t>
            </a:r>
            <a:r>
              <a:rPr lang="en-US" dirty="0" smtClean="0">
                <a:latin typeface="Geneva"/>
              </a:rPr>
              <a:t> x </a:t>
            </a:r>
            <a:r>
              <a:rPr lang="hr-HR" dirty="0" smtClean="0">
                <a:latin typeface="Geneva"/>
              </a:rPr>
              <a:t>5,0</a:t>
            </a:r>
            <a:r>
              <a:rPr lang="en-US" dirty="0" smtClean="0">
                <a:latin typeface="Geneva"/>
              </a:rPr>
              <a:t>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</a:t>
            </a:r>
            <a:r>
              <a:rPr lang="hr-HR" dirty="0" smtClean="0">
                <a:latin typeface="Geneva"/>
              </a:rPr>
              <a:t>70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</a:t>
            </a:r>
            <a:r>
              <a:rPr lang="hr-HR" dirty="0" smtClean="0">
                <a:latin typeface="Geneva"/>
              </a:rPr>
              <a:t>140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hr-H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D4FBFFE4-5E51-36A5-217F-394BF9AF2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latin typeface="Geneva"/>
              </a:rPr>
              <a:t>Hvala na </a:t>
            </a:r>
            <a:r>
              <a:rPr lang="hr-HR" b="1" dirty="0" smtClean="0">
                <a:latin typeface="Geneva"/>
              </a:rPr>
              <a:t>pažnji!</a:t>
            </a:r>
            <a:endParaRPr lang="hr-HR" b="1" dirty="0">
              <a:latin typeface="Geneva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="" xmlns:a16="http://schemas.microsoft.com/office/drawing/2014/main" id="{DD92FE8C-C08F-A2C4-41A9-37E9A4A3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9058" y="4714884"/>
            <a:ext cx="4786314" cy="642942"/>
          </a:xfrm>
        </p:spPr>
        <p:txBody>
          <a:bodyPr/>
          <a:lstStyle/>
          <a:p>
            <a:pPr lvl="0" algn="l"/>
            <a:r>
              <a:rPr lang="hr-HR" b="1" dirty="0" smtClean="0">
                <a:solidFill>
                  <a:srgbClr val="993366"/>
                </a:solidFill>
                <a:latin typeface="Arial" pitchFamily="34" charset="0"/>
                <a:ea typeface="Architects Daughter"/>
                <a:cs typeface="Architects Daughter"/>
              </a:rPr>
              <a:t>ABD </a:t>
            </a:r>
            <a:r>
              <a:rPr lang="hr-HR" dirty="0" smtClean="0">
                <a:solidFill>
                  <a:schemeClr val="tx1"/>
                </a:solidFill>
                <a:latin typeface="Geneva"/>
                <a:ea typeface="Architects Daughter"/>
                <a:cs typeface="Architects Daughter"/>
              </a:rPr>
              <a:t>vin</a:t>
            </a:r>
            <a:r>
              <a:rPr lang="hr-HR" dirty="0" smtClean="0">
                <a:solidFill>
                  <a:schemeClr val="tx1"/>
                </a:solidFill>
                <a:latin typeface="Arial" pitchFamily="34" charset="0"/>
                <a:ea typeface="Architects Daughter"/>
                <a:cs typeface="Architects Daughter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d.o.o.</a:t>
            </a:r>
            <a:r>
              <a:rPr lang="hr-HR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hr-HR" dirty="0"/>
          </a:p>
        </p:txBody>
      </p:sp>
      <p:pic>
        <p:nvPicPr>
          <p:cNvPr id="6" name="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1071570" cy="1730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6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27CE39B6-A4A8-2A51-22D3-39180B38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18916"/>
            <a:ext cx="3839528" cy="542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defTabSz="685800">
              <a:lnSpc>
                <a:spcPct val="90000"/>
              </a:lnSpc>
            </a:pPr>
            <a:r>
              <a:rPr lang="en-US" sz="3000" dirty="0">
                <a:latin typeface="Geneva"/>
                <a:cs typeface="Geneva"/>
              </a:rPr>
              <a:t>O </a:t>
            </a:r>
            <a:r>
              <a:rPr lang="hr-HR" sz="3000" dirty="0">
                <a:latin typeface="Geneva"/>
                <a:cs typeface="Geneva"/>
              </a:rPr>
              <a:t>NAŠIM BRANDOVIMA</a:t>
            </a:r>
            <a:endParaRPr lang="en-US" sz="3000" dirty="0">
              <a:latin typeface="Geneva"/>
              <a:cs typeface="Geneva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E56CA522-7ED8-74B6-6EE1-53C82ACB1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2" y="2643182"/>
            <a:ext cx="4582583" cy="393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171450" defTabSz="685800">
              <a:buFont typeface="Wingdings" pitchFamily="2" charset="2"/>
              <a:buChar char="Ø"/>
            </a:pPr>
            <a:r>
              <a:rPr lang="hr-HR" sz="1400" dirty="0">
                <a:latin typeface="Geneva"/>
              </a:rPr>
              <a:t>Vranac Vinea  najprodavaniji je Vranac na tržištu Hrvatske i općenito najprodavanije crno vino u </a:t>
            </a:r>
            <a:r>
              <a:rPr lang="hr-HR" sz="1400" dirty="0" smtClean="0">
                <a:latin typeface="Geneva"/>
              </a:rPr>
              <a:t>Hrvatskoj</a:t>
            </a:r>
          </a:p>
          <a:p>
            <a:pPr marL="171450" indent="-171450" defTabSz="685800">
              <a:buFont typeface="Wingdings" pitchFamily="2" charset="2"/>
              <a:buChar char="Ø"/>
            </a:pPr>
            <a:endParaRPr lang="hr-HR" sz="1400" dirty="0">
              <a:latin typeface="Geneva"/>
            </a:endParaRPr>
          </a:p>
          <a:p>
            <a:pPr marL="171450" indent="-171450" defTabSz="685800">
              <a:buFont typeface="Wingdings" pitchFamily="2" charset="2"/>
              <a:buChar char="Ø"/>
            </a:pPr>
            <a:r>
              <a:rPr lang="hr-HR" sz="1400" dirty="0">
                <a:latin typeface="Geneva"/>
              </a:rPr>
              <a:t>Venus – poluslatko vino najprepoznatljiviji je i najjači vinski brand u toj kategoriji u </a:t>
            </a:r>
            <a:r>
              <a:rPr lang="hr-HR" sz="1400" dirty="0" smtClean="0">
                <a:latin typeface="Geneva"/>
              </a:rPr>
              <a:t>Hrvatskoj</a:t>
            </a:r>
          </a:p>
          <a:p>
            <a:pPr marL="171450" indent="-171450" defTabSz="685800">
              <a:buFont typeface="Wingdings" pitchFamily="2" charset="2"/>
              <a:buChar char="Ø"/>
            </a:pPr>
            <a:endParaRPr lang="hr-HR" sz="1400" dirty="0">
              <a:latin typeface="Geneva"/>
            </a:endParaRPr>
          </a:p>
          <a:p>
            <a:pPr marL="171450" indent="-171450" defTabSz="685800">
              <a:buFont typeface="Wingdings" pitchFamily="2" charset="2"/>
              <a:buChar char="Ø"/>
            </a:pPr>
            <a:r>
              <a:rPr lang="hr-HR" sz="1400" dirty="0">
                <a:latin typeface="Geneva"/>
              </a:rPr>
              <a:t>Brand Vinea pravi je </a:t>
            </a:r>
            <a:r>
              <a:rPr lang="hr-HR" sz="1400" dirty="0" err="1" smtClean="0">
                <a:latin typeface="Geneva"/>
              </a:rPr>
              <a:t>benchmark</a:t>
            </a:r>
            <a:r>
              <a:rPr lang="hr-HR" sz="1400" dirty="0" smtClean="0">
                <a:latin typeface="Geneva"/>
              </a:rPr>
              <a:t> </a:t>
            </a:r>
            <a:r>
              <a:rPr lang="hr-HR" sz="1400" dirty="0">
                <a:latin typeface="Geneva"/>
              </a:rPr>
              <a:t>za ostale konkurentske Vrance na tržištu </a:t>
            </a:r>
            <a:r>
              <a:rPr lang="hr-HR" sz="1400" dirty="0" smtClean="0">
                <a:latin typeface="Geneva"/>
              </a:rPr>
              <a:t>Hrvatske</a:t>
            </a:r>
          </a:p>
          <a:p>
            <a:pPr marL="171450" indent="-171450" defTabSz="685800">
              <a:buFont typeface="Wingdings" pitchFamily="2" charset="2"/>
              <a:buChar char="Ø"/>
            </a:pPr>
            <a:endParaRPr lang="hr-HR" sz="1400" dirty="0">
              <a:latin typeface="Geneva"/>
            </a:endParaRPr>
          </a:p>
          <a:p>
            <a:pPr marL="171450" indent="-171450" defTabSz="685800">
              <a:buFont typeface="Wingdings" pitchFamily="2" charset="2"/>
              <a:buChar char="Ø"/>
            </a:pPr>
            <a:r>
              <a:rPr lang="hr-HR" sz="1400" dirty="0" smtClean="0">
                <a:latin typeface="Geneva"/>
              </a:rPr>
              <a:t>Odlična </a:t>
            </a:r>
            <a:r>
              <a:rPr lang="hr-HR" sz="1400" dirty="0">
                <a:latin typeface="Geneva"/>
              </a:rPr>
              <a:t>i postojana dugogodišnja kvaliteta vina osigurali su stabilnost na tržištu i permanentni rast </a:t>
            </a:r>
            <a:r>
              <a:rPr lang="hr-HR" sz="1400" dirty="0" smtClean="0">
                <a:latin typeface="Geneva"/>
              </a:rPr>
              <a:t>prodaje</a:t>
            </a:r>
          </a:p>
          <a:p>
            <a:pPr marL="171450" indent="-171450" defTabSz="685800">
              <a:buFont typeface="Wingdings" pitchFamily="2" charset="2"/>
              <a:buChar char="Ø"/>
            </a:pPr>
            <a:endParaRPr lang="hr-HR" sz="1400" dirty="0">
              <a:latin typeface="Geneva"/>
            </a:endParaRPr>
          </a:p>
          <a:p>
            <a:pPr marL="171450" indent="-171450" defTabSz="685800">
              <a:buFont typeface="Wingdings" pitchFamily="2" charset="2"/>
              <a:buChar char="Ø"/>
            </a:pPr>
            <a:r>
              <a:rPr lang="hr-HR" sz="1400" dirty="0">
                <a:latin typeface="Geneva"/>
              </a:rPr>
              <a:t>Lojalnost </a:t>
            </a:r>
            <a:r>
              <a:rPr lang="hr-HR" sz="1400" dirty="0" smtClean="0">
                <a:latin typeface="Geneva"/>
              </a:rPr>
              <a:t>ljubitelja </a:t>
            </a:r>
            <a:r>
              <a:rPr lang="hr-HR" sz="1400" dirty="0">
                <a:latin typeface="Geneva"/>
              </a:rPr>
              <a:t>vina prema našim brandovima najveći su naš </a:t>
            </a:r>
            <a:r>
              <a:rPr lang="hr-HR" sz="1400" dirty="0" err="1" smtClean="0">
                <a:latin typeface="Geneva"/>
              </a:rPr>
              <a:t>benefit</a:t>
            </a:r>
            <a:endParaRPr lang="hr-HR" sz="1400" dirty="0">
              <a:latin typeface="Geneva"/>
            </a:endParaRPr>
          </a:p>
          <a:p>
            <a:pPr marL="171450" indent="-171450" defTabSz="685800">
              <a:buFontTx/>
              <a:buChar char="-"/>
            </a:pPr>
            <a:endParaRPr lang="hr-HR" sz="1050" dirty="0">
              <a:latin typeface="Geneva"/>
            </a:endParaRPr>
          </a:p>
          <a:p>
            <a:pPr marL="171450" indent="-171450" defTabSz="685800">
              <a:buFontTx/>
              <a:buChar char="-"/>
            </a:pPr>
            <a:endParaRPr lang="en-US" sz="1050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850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69" y="2060848"/>
            <a:ext cx="7530707" cy="792088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latin typeface="Geneva"/>
              </a:rPr>
              <a:t> Vinea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0C853E6-3DDB-AA48-B3D7-EA527A0A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025" y="2895600"/>
            <a:ext cx="4741537" cy="2921744"/>
          </a:xfrm>
        </p:spPr>
        <p:txBody>
          <a:bodyPr>
            <a:normAutofit/>
          </a:bodyPr>
          <a:lstStyle/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Linija kvalitetnih vina koju predvodi Vinea vranac, najprodavaniji vranac u Republici Hrvatskoj. </a:t>
            </a:r>
            <a:endParaRPr lang="hr-HR" sz="1600" dirty="0" smtClean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 smtClean="0">
              <a:solidFill>
                <a:schemeClr val="tx1"/>
              </a:solidFill>
              <a:latin typeface="Geneva"/>
            </a:endParaRPr>
          </a:p>
          <a:p>
            <a:pPr algn="l"/>
            <a:r>
              <a:rPr lang="hr-HR" sz="1600" dirty="0" smtClean="0">
                <a:solidFill>
                  <a:schemeClr val="tx1"/>
                </a:solidFill>
                <a:latin typeface="Geneva"/>
              </a:rPr>
              <a:t>Predstavlja </a:t>
            </a:r>
            <a:r>
              <a:rPr lang="hr-HR" sz="1600" dirty="0">
                <a:solidFill>
                  <a:schemeClr val="tx1"/>
                </a:solidFill>
                <a:latin typeface="Geneva"/>
              </a:rPr>
              <a:t>idealan omjer vrijednosti za novac</a:t>
            </a:r>
            <a:r>
              <a:rPr lang="hr-HR" sz="1600" dirty="0" smtClean="0">
                <a:solidFill>
                  <a:schemeClr val="tx1"/>
                </a:solidFill>
                <a:latin typeface="Geneva"/>
              </a:rPr>
              <a:t>.</a:t>
            </a:r>
          </a:p>
          <a:p>
            <a:pPr algn="l"/>
            <a:endParaRPr lang="hr-HR" sz="1600" dirty="0" smtClean="0">
              <a:solidFill>
                <a:schemeClr val="tx1"/>
              </a:solidFill>
              <a:latin typeface="Geneva"/>
            </a:endParaRPr>
          </a:p>
          <a:p>
            <a:pPr algn="l"/>
            <a:r>
              <a:rPr lang="hr-HR" sz="1600" dirty="0" smtClean="0">
                <a:solidFill>
                  <a:schemeClr val="tx1"/>
                </a:solidFill>
                <a:latin typeface="Geneva"/>
              </a:rPr>
              <a:t>Pakiranja </a:t>
            </a:r>
            <a:r>
              <a:rPr lang="hr-HR" sz="1600" dirty="0">
                <a:solidFill>
                  <a:schemeClr val="tx1"/>
                </a:solidFill>
                <a:latin typeface="Geneva"/>
              </a:rPr>
              <a:t>1L staklo, te 3L i 5L bag </a:t>
            </a:r>
            <a:r>
              <a:rPr lang="hr-HR" sz="1600" dirty="0" smtClean="0">
                <a:solidFill>
                  <a:schemeClr val="tx1"/>
                </a:solidFill>
                <a:latin typeface="Geneva"/>
              </a:rPr>
              <a:t>in </a:t>
            </a:r>
            <a:r>
              <a:rPr lang="hr-HR" sz="1600" dirty="0">
                <a:solidFill>
                  <a:schemeClr val="tx1"/>
                </a:solidFill>
                <a:latin typeface="Geneva"/>
              </a:rPr>
              <a:t>box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92306B-075E-AB46-BD7B-325B1C87B0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428976"/>
            <a:ext cx="2286016" cy="3429024"/>
          </a:xfrm>
          <a:prstGeom prst="rect">
            <a:avLst/>
          </a:prstGeom>
        </p:spPr>
      </p:pic>
      <p:pic>
        <p:nvPicPr>
          <p:cNvPr id="12" name="Slika 24">
            <a:extLst>
              <a:ext uri="{FF2B5EF4-FFF2-40B4-BE49-F238E27FC236}">
                <a16:creationId xmlns="" xmlns:a16="http://schemas.microsoft.com/office/drawing/2014/main" id="{955D5627-D8FE-5694-520B-6F3CDEE0E0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53235" y="3571852"/>
            <a:ext cx="2190765" cy="328614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042E77-729D-A604-22E8-16834C7B2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4500570"/>
            <a:ext cx="1580359" cy="2530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3FBF1E1-2C7F-112E-47D0-AC3E75D16B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4429132"/>
            <a:ext cx="1636336" cy="26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hr-HR" dirty="0" smtClean="0">
                <a:latin typeface="Geneva"/>
              </a:rPr>
              <a:t>Klasična linija 1,0L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VINEA VRANAC 1</a:t>
            </a:r>
            <a:r>
              <a:rPr lang="hr-HR" b="1" dirty="0" smtClean="0">
                <a:latin typeface="Geneva"/>
              </a:rPr>
              <a:t>,0</a:t>
            </a:r>
            <a:r>
              <a:rPr lang="en-US" b="1" dirty="0" smtClean="0">
                <a:latin typeface="Geneva"/>
              </a:rPr>
              <a:t>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12.0 %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3859892866938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1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76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456 </a:t>
            </a:r>
            <a:r>
              <a:rPr lang="en-US" dirty="0" err="1" smtClean="0">
                <a:latin typeface="Geneva"/>
              </a:rPr>
              <a:t>komada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/>
          <a:lstStyle/>
          <a:p>
            <a:pPr algn="ctr"/>
            <a:r>
              <a:rPr lang="hr-HR" dirty="0" smtClean="0">
                <a:latin typeface="Geneva"/>
              </a:rPr>
              <a:t>Klasična linija 1,0L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9887" y="273050"/>
            <a:ext cx="3902075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VINEA MERLOT 1L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12.0 %</a:t>
            </a:r>
          </a:p>
          <a:p>
            <a:r>
              <a:rPr lang="en-US" dirty="0" smtClean="0">
                <a:latin typeface="Geneva"/>
              </a:rPr>
              <a:t>EAN CODE:</a:t>
            </a:r>
            <a:r>
              <a:rPr lang="hr-HR" dirty="0" smtClean="0">
                <a:latin typeface="Geneva"/>
              </a:rPr>
              <a:t> </a:t>
            </a:r>
            <a:r>
              <a:rPr lang="en-US" dirty="0" smtClean="0">
                <a:latin typeface="Geneva"/>
              </a:rPr>
              <a:t>5310122001850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1</a:t>
            </a:r>
            <a:r>
              <a:rPr lang="hr-HR" dirty="0" smtClean="0">
                <a:latin typeface="Geneva"/>
              </a:rPr>
              <a:t>,0</a:t>
            </a:r>
            <a:r>
              <a:rPr lang="en-US" dirty="0" smtClean="0">
                <a:latin typeface="Geneva"/>
              </a:rPr>
              <a:t>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76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456 </a:t>
            </a:r>
            <a:r>
              <a:rPr lang="en-US" dirty="0" err="1" smtClean="0">
                <a:latin typeface="Geneva"/>
              </a:rPr>
              <a:t>komada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Klasična linija bag-in-box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4110" y="273050"/>
            <a:ext cx="3653628" cy="58531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VINEA VRANAC 3,0L bag-in-box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12.0 %</a:t>
            </a:r>
          </a:p>
          <a:p>
            <a:r>
              <a:rPr lang="en-US" dirty="0" smtClean="0">
                <a:latin typeface="Geneva"/>
              </a:rPr>
              <a:t>EAN CODE:   5310122000020</a:t>
            </a:r>
            <a:endParaRPr lang="hr-HR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6 x 3,0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30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180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latin typeface="Geneva"/>
              </a:rPr>
              <a:t>Klasična linija bag-in-box</a:t>
            </a:r>
            <a:endParaRPr lang="en-US" dirty="0"/>
          </a:p>
        </p:txBody>
      </p:sp>
      <p:pic>
        <p:nvPicPr>
          <p:cNvPr id="11" name="Content Placeholder 10" descr="Vinea Vranac 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4110" y="273050"/>
            <a:ext cx="3653628" cy="5853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en-US" b="1" dirty="0" smtClean="0">
                <a:latin typeface="Geneva"/>
              </a:rPr>
              <a:t>VINEA VRANAC 5,0L bag-in-box</a:t>
            </a:r>
            <a:endParaRPr lang="hr-HR" b="1" dirty="0" smtClean="0">
              <a:latin typeface="Geneva"/>
            </a:endParaRPr>
          </a:p>
          <a:p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Kvalitetno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crno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suho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vino</a:t>
            </a:r>
            <a:endParaRPr lang="en-US" dirty="0" smtClean="0">
              <a:latin typeface="Geneva"/>
            </a:endParaRPr>
          </a:p>
          <a:p>
            <a:r>
              <a:rPr lang="en-US" dirty="0" err="1" smtClean="0">
                <a:latin typeface="Geneva"/>
              </a:rPr>
              <a:t>Аlkohol</a:t>
            </a:r>
            <a:r>
              <a:rPr lang="en-US" dirty="0" smtClean="0">
                <a:latin typeface="Geneva"/>
              </a:rPr>
              <a:t>: 12.0%</a:t>
            </a:r>
          </a:p>
          <a:p>
            <a:r>
              <a:rPr lang="en-US" dirty="0" smtClean="0">
                <a:latin typeface="Geneva"/>
              </a:rPr>
              <a:t>EAN CODE:     5310122000112</a:t>
            </a:r>
          </a:p>
          <a:p>
            <a:r>
              <a:rPr lang="en-US" dirty="0" err="1" smtClean="0">
                <a:latin typeface="Geneva"/>
              </a:rPr>
              <a:t>Kartonska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kutija</a:t>
            </a:r>
            <a:r>
              <a:rPr lang="en-US" dirty="0" smtClean="0">
                <a:latin typeface="Geneva"/>
              </a:rPr>
              <a:t>: 5 x 5,0 L</a:t>
            </a:r>
          </a:p>
          <a:p>
            <a:r>
              <a:rPr lang="en-US" dirty="0" err="1" smtClean="0">
                <a:latin typeface="Geneva"/>
              </a:rPr>
              <a:t>Paleta</a:t>
            </a:r>
            <a:r>
              <a:rPr lang="en-US" dirty="0" smtClean="0">
                <a:latin typeface="Geneva"/>
              </a:rPr>
              <a:t>: 24 </a:t>
            </a:r>
            <a:r>
              <a:rPr lang="en-US" dirty="0" err="1" smtClean="0">
                <a:latin typeface="Geneva"/>
              </a:rPr>
              <a:t>paketa</a:t>
            </a:r>
            <a:r>
              <a:rPr lang="en-US" dirty="0" smtClean="0">
                <a:latin typeface="Geneva"/>
              </a:rPr>
              <a:t> </a:t>
            </a:r>
            <a:r>
              <a:rPr lang="en-US" dirty="0" err="1" smtClean="0">
                <a:latin typeface="Geneva"/>
              </a:rPr>
              <a:t>ili</a:t>
            </a:r>
            <a:r>
              <a:rPr lang="en-US" dirty="0" smtClean="0">
                <a:latin typeface="Geneva"/>
              </a:rPr>
              <a:t> 120 </a:t>
            </a:r>
            <a:r>
              <a:rPr lang="en-US" dirty="0" err="1" smtClean="0">
                <a:latin typeface="Geneva"/>
              </a:rPr>
              <a:t>komada</a:t>
            </a:r>
            <a:endParaRPr lang="hr-HR" dirty="0" smtClean="0">
              <a:latin typeface="Geneva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41562"/>
          <a:stretch/>
        </p:blipFill>
        <p:spPr>
          <a:xfrm>
            <a:off x="0" y="0"/>
            <a:ext cx="9144000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669" y="2060848"/>
            <a:ext cx="7530707" cy="792088"/>
          </a:xfrm>
        </p:spPr>
        <p:txBody>
          <a:bodyPr>
            <a:normAutofit/>
          </a:bodyPr>
          <a:lstStyle/>
          <a:p>
            <a:pPr algn="l"/>
            <a:r>
              <a:rPr lang="hr-HR" sz="3200" dirty="0">
                <a:latin typeface="Geneva"/>
              </a:rPr>
              <a:t> Venus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0C853E6-3DDB-AA48-B3D7-EA527A0A5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025" y="2895600"/>
            <a:ext cx="4741537" cy="2921744"/>
          </a:xfrm>
        </p:spPr>
        <p:txBody>
          <a:bodyPr>
            <a:normAutofit/>
          </a:bodyPr>
          <a:lstStyle/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Linija poluslatkih vina namijenjena posebno mlađoj populaciji.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Venus vranac je najprodavanije poluslatko vino u Republici Hrvatskoj.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r>
              <a:rPr lang="hr-HR" sz="1600" dirty="0">
                <a:solidFill>
                  <a:schemeClr val="tx1"/>
                </a:solidFill>
                <a:latin typeface="Geneva"/>
              </a:rPr>
              <a:t>Pakiranje 1L staklo.</a:t>
            </a: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6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  <a:p>
            <a:pPr algn="l"/>
            <a:endParaRPr lang="hr-HR" sz="1100" dirty="0">
              <a:solidFill>
                <a:schemeClr val="tx1"/>
              </a:solidFill>
              <a:latin typeface="Geneva"/>
            </a:endParaRPr>
          </a:p>
        </p:txBody>
      </p:sp>
      <p:pic>
        <p:nvPicPr>
          <p:cNvPr id="6" name="Content Placeholder 10" descr="Vinea Vranac 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071942"/>
            <a:ext cx="1857372" cy="2786058"/>
          </a:xfrm>
          <a:prstGeom prst="rect">
            <a:avLst/>
          </a:prstGeom>
        </p:spPr>
      </p:pic>
      <p:pic>
        <p:nvPicPr>
          <p:cNvPr id="7" name="Content Placeholder 10" descr="Vinea Vranac 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71942"/>
            <a:ext cx="1857372" cy="2786058"/>
          </a:xfrm>
          <a:prstGeom prst="rect">
            <a:avLst/>
          </a:prstGeom>
        </p:spPr>
      </p:pic>
      <p:pic>
        <p:nvPicPr>
          <p:cNvPr id="8" name="Content Placeholder 10" descr="Vinea Vranac 1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052890"/>
            <a:ext cx="1870073" cy="28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3926</TotalTime>
  <Words>877</Words>
  <Application>Microsoft Office PowerPoint</Application>
  <PresentationFormat>Prikaz na zaslonu (4:3)</PresentationFormat>
  <Paragraphs>271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6" baseType="lpstr">
      <vt:lpstr>Architects Daughter</vt:lpstr>
      <vt:lpstr>Arial</vt:lpstr>
      <vt:lpstr>Calibri</vt:lpstr>
      <vt:lpstr>Geneva</vt:lpstr>
      <vt:lpstr>Tahoma</vt:lpstr>
      <vt:lpstr>Times New Roman</vt:lpstr>
      <vt:lpstr>Wingdings</vt:lpstr>
      <vt:lpstr>Office Theme</vt:lpstr>
      <vt:lpstr>PowerPointova prezentacija</vt:lpstr>
      <vt:lpstr>ABD vin d.o.o.</vt:lpstr>
      <vt:lpstr>O NAŠIM BRANDOVIMA</vt:lpstr>
      <vt:lpstr> Vinea</vt:lpstr>
      <vt:lpstr>Klasična linija 1,0L</vt:lpstr>
      <vt:lpstr>Klasična linija 1,0L</vt:lpstr>
      <vt:lpstr>Klasična linija bag-in-box</vt:lpstr>
      <vt:lpstr>Klasična linija bag-in-box</vt:lpstr>
      <vt:lpstr> Venus</vt:lpstr>
      <vt:lpstr>Klasična linija 1,0L</vt:lpstr>
      <vt:lpstr>Klasična linija 1,0L</vt:lpstr>
      <vt:lpstr>Klasična linija 1,0L</vt:lpstr>
      <vt:lpstr> Vinea Special Selection</vt:lpstr>
      <vt:lpstr>Special Selection linija 0,75L</vt:lpstr>
      <vt:lpstr>Special Selection linija 0,75L</vt:lpstr>
      <vt:lpstr>Special Selection linija 0,75L</vt:lpstr>
      <vt:lpstr>Special Selection linija 0,75L</vt:lpstr>
      <vt:lpstr>Carsko vino 2,0L PET</vt:lpstr>
      <vt:lpstr>Carsko vino 2,0L PET</vt:lpstr>
      <vt:lpstr>Vino 2,0L PET</vt:lpstr>
      <vt:lpstr>Vino 2,0L PET</vt:lpstr>
      <vt:lpstr>Vino 2,0L PET</vt:lpstr>
      <vt:lpstr>Vino 2,0L PET</vt:lpstr>
      <vt:lpstr>Vino 3,0L PET</vt:lpstr>
      <vt:lpstr>Vino 3,0L PET</vt:lpstr>
      <vt:lpstr>Vino 3,0L PET</vt:lpstr>
      <vt:lpstr>Vino 5,0L PET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</dc:title>
  <dc:creator>Microsoft Office User</dc:creator>
  <cp:lastModifiedBy>Microsoft account</cp:lastModifiedBy>
  <cp:revision>108</cp:revision>
  <cp:lastPrinted>2019-11-04T10:06:34Z</cp:lastPrinted>
  <dcterms:created xsi:type="dcterms:W3CDTF">2019-04-19T12:59:56Z</dcterms:created>
  <dcterms:modified xsi:type="dcterms:W3CDTF">2023-10-16T17:18:11Z</dcterms:modified>
</cp:coreProperties>
</file>